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8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81"/>
  </p:normalViewPr>
  <p:slideViewPr>
    <p:cSldViewPr snapToGrid="0" snapToObjects="1">
      <p:cViewPr varScale="1">
        <p:scale>
          <a:sx n="90" d="100"/>
          <a:sy n="90" d="100"/>
        </p:scale>
        <p:origin x="1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13/06/2024</a:t>
            </a:fld>
            <a:endParaRPr lang="en-US" dirty="0"/>
          </a:p>
        </p:txBody>
      </p:sp>
    </p:spTree>
    <p:extLst>
      <p:ext uri="{BB962C8B-B14F-4D97-AF65-F5344CB8AC3E}">
        <p14:creationId xmlns:p14="http://schemas.microsoft.com/office/powerpoint/2010/main" val="33149057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46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496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910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749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091352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22062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764103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420795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126646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13/06/2024</a:t>
            </a:fld>
            <a:endParaRPr lang="en-US" dirty="0"/>
          </a:p>
        </p:txBody>
      </p:sp>
    </p:spTree>
    <p:extLst>
      <p:ext uri="{BB962C8B-B14F-4D97-AF65-F5344CB8AC3E}">
        <p14:creationId xmlns:p14="http://schemas.microsoft.com/office/powerpoint/2010/main" val="1033960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2259608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196459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1374910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58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379582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2371611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5983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02254477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25879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13/06/2024</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386346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60187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792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51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15635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2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34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87630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lstStyle/>
          <a:p>
            <a:r>
              <a:rPr lang="en-US" dirty="0"/>
              <a:t>Positive future</a:t>
            </a:r>
          </a:p>
        </p:txBody>
      </p:sp>
      <p:sp>
        <p:nvSpPr>
          <p:cNvPr id="6" name="Subtitle 5">
            <a:extLst>
              <a:ext uri="{FF2B5EF4-FFF2-40B4-BE49-F238E27FC236}">
                <a16:creationId xmlns:a16="http://schemas.microsoft.com/office/drawing/2014/main" id="{4156C89C-92C2-7C4E-BA33-8B39BCA923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Women become more educated</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female-farmer-kenya-west.jpg">
            <a:extLst>
              <a:ext uri="{FF2B5EF4-FFF2-40B4-BE49-F238E27FC236}">
                <a16:creationId xmlns:a16="http://schemas.microsoft.com/office/drawing/2014/main" id="{3BF02368-10D0-2441-91B9-C5533A427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899" y="1914382"/>
            <a:ext cx="7309104" cy="3657600"/>
          </a:xfrm>
          <a:prstGeom prst="rect">
            <a:avLst/>
          </a:prstGeom>
        </p:spPr>
      </p:pic>
      <p:sp>
        <p:nvSpPr>
          <p:cNvPr id="8" name="Content Placeholder 2">
            <a:extLst>
              <a:ext uri="{FF2B5EF4-FFF2-40B4-BE49-F238E27FC236}">
                <a16:creationId xmlns:a16="http://schemas.microsoft.com/office/drawing/2014/main" id="{7B403A95-06A1-7244-A734-3FF0DDBA608F}"/>
              </a:ext>
            </a:extLst>
          </p:cNvPr>
          <p:cNvSpPr>
            <a:spLocks noGrp="1"/>
          </p:cNvSpPr>
          <p:nvPr>
            <p:ph idx="1"/>
          </p:nvPr>
        </p:nvSpPr>
        <p:spPr>
          <a:xfrm>
            <a:off x="530537" y="1914382"/>
            <a:ext cx="3231235" cy="4302304"/>
          </a:xfrm>
        </p:spPr>
        <p:txBody>
          <a:bodyPr>
            <a:normAutofit fontScale="92500" lnSpcReduction="10000"/>
          </a:bodyPr>
          <a:lstStyle/>
          <a:p>
            <a:pPr marL="0" indent="0" algn="ctr">
              <a:buNone/>
            </a:pPr>
            <a:r>
              <a:rPr lang="en-GB" dirty="0"/>
              <a:t>Equity of education and opportunity for women sees millions of women become smallholders with improved family planning. Productivity increases while disease and poverty is reduced.</a:t>
            </a:r>
          </a:p>
          <a:p>
            <a:pPr marL="0" indent="0" algn="ctr">
              <a:buNone/>
            </a:pPr>
            <a:r>
              <a:rPr lang="en-GB" dirty="0"/>
              <a:t> Land is used better and results in a net carbon </a:t>
            </a:r>
            <a:br>
              <a:rPr lang="en-GB" dirty="0"/>
            </a:br>
            <a:r>
              <a:rPr lang="en-GB" dirty="0"/>
              <a:t>saving of millions of tonnes.</a:t>
            </a:r>
          </a:p>
        </p:txBody>
      </p:sp>
    </p:spTree>
    <p:extLst>
      <p:ext uri="{BB962C8B-B14F-4D97-AF65-F5344CB8AC3E}">
        <p14:creationId xmlns:p14="http://schemas.microsoft.com/office/powerpoint/2010/main" val="357226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Afforestation</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64783de956a848bab6abaf420355a13c.jpeg">
            <a:extLst>
              <a:ext uri="{FF2B5EF4-FFF2-40B4-BE49-F238E27FC236}">
                <a16:creationId xmlns:a16="http://schemas.microsoft.com/office/drawing/2014/main" id="{2A333D34-BABF-3042-88B5-41645C23D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 y="1967763"/>
            <a:ext cx="5946114" cy="3390031"/>
          </a:xfrm>
          <a:prstGeom prst="rect">
            <a:avLst/>
          </a:prstGeom>
        </p:spPr>
      </p:pic>
      <p:sp>
        <p:nvSpPr>
          <p:cNvPr id="8" name="Content Placeholder 2">
            <a:extLst>
              <a:ext uri="{FF2B5EF4-FFF2-40B4-BE49-F238E27FC236}">
                <a16:creationId xmlns:a16="http://schemas.microsoft.com/office/drawing/2014/main" id="{54B3C383-7D4E-9748-B54D-5DB74B5F2477}"/>
              </a:ext>
            </a:extLst>
          </p:cNvPr>
          <p:cNvSpPr>
            <a:spLocks noGrp="1"/>
          </p:cNvSpPr>
          <p:nvPr>
            <p:ph idx="1"/>
          </p:nvPr>
        </p:nvSpPr>
        <p:spPr>
          <a:xfrm>
            <a:off x="6654327" y="2434088"/>
            <a:ext cx="5094759" cy="2457379"/>
          </a:xfrm>
        </p:spPr>
        <p:txBody>
          <a:bodyPr>
            <a:normAutofit fontScale="92500"/>
          </a:bodyPr>
          <a:lstStyle/>
          <a:p>
            <a:pPr marL="0" indent="0" algn="ctr">
              <a:buNone/>
            </a:pPr>
            <a:r>
              <a:rPr lang="en-GB" dirty="0"/>
              <a:t>Millions of trees are planted all over the world. These forests will grow and remove huge quantities of carbon dioxide from the atmosphere. </a:t>
            </a:r>
          </a:p>
          <a:p>
            <a:pPr marL="0" indent="0" algn="ctr">
              <a:buNone/>
            </a:pPr>
            <a:r>
              <a:rPr lang="en-GB" dirty="0"/>
              <a:t>Deforestation of the Amazon is severely restricted.</a:t>
            </a:r>
          </a:p>
        </p:txBody>
      </p:sp>
    </p:spTree>
    <p:extLst>
      <p:ext uri="{BB962C8B-B14F-4D97-AF65-F5344CB8AC3E}">
        <p14:creationId xmlns:p14="http://schemas.microsoft.com/office/powerpoint/2010/main" val="51946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Micro-generation of renewables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8C58D13B-DD12-AD40-B1FF-EB819C721EE4}"/>
              </a:ext>
            </a:extLst>
          </p:cNvPr>
          <p:cNvPicPr>
            <a:picLocks noChangeAspect="1"/>
          </p:cNvPicPr>
          <p:nvPr/>
        </p:nvPicPr>
        <p:blipFill>
          <a:blip r:embed="rId2"/>
          <a:stretch>
            <a:fillRect/>
          </a:stretch>
        </p:blipFill>
        <p:spPr>
          <a:xfrm>
            <a:off x="1635674" y="2034476"/>
            <a:ext cx="3939428" cy="3024336"/>
          </a:xfrm>
          <a:prstGeom prst="rect">
            <a:avLst/>
          </a:prstGeom>
        </p:spPr>
      </p:pic>
      <p:pic>
        <p:nvPicPr>
          <p:cNvPr id="8" name="Picture 7">
            <a:extLst>
              <a:ext uri="{FF2B5EF4-FFF2-40B4-BE49-F238E27FC236}">
                <a16:creationId xmlns:a16="http://schemas.microsoft.com/office/drawing/2014/main" id="{D080B76C-995E-4240-8B96-C3C46836EF0A}"/>
              </a:ext>
            </a:extLst>
          </p:cNvPr>
          <p:cNvPicPr>
            <a:picLocks noChangeAspect="1"/>
          </p:cNvPicPr>
          <p:nvPr/>
        </p:nvPicPr>
        <p:blipFill>
          <a:blip r:embed="rId3"/>
          <a:stretch>
            <a:fillRect/>
          </a:stretch>
        </p:blipFill>
        <p:spPr>
          <a:xfrm>
            <a:off x="5899230" y="2034476"/>
            <a:ext cx="3888432" cy="3024336"/>
          </a:xfrm>
          <a:prstGeom prst="rect">
            <a:avLst/>
          </a:prstGeom>
        </p:spPr>
      </p:pic>
      <p:sp>
        <p:nvSpPr>
          <p:cNvPr id="9" name="Content Placeholder 2">
            <a:extLst>
              <a:ext uri="{FF2B5EF4-FFF2-40B4-BE49-F238E27FC236}">
                <a16:creationId xmlns:a16="http://schemas.microsoft.com/office/drawing/2014/main" id="{AC4CBF12-73CA-6444-B574-D13DAC048C29}"/>
              </a:ext>
            </a:extLst>
          </p:cNvPr>
          <p:cNvSpPr>
            <a:spLocks noGrp="1"/>
          </p:cNvSpPr>
          <p:nvPr>
            <p:ph idx="1"/>
          </p:nvPr>
        </p:nvSpPr>
        <p:spPr>
          <a:xfrm>
            <a:off x="1635674" y="5194586"/>
            <a:ext cx="8151988" cy="1434367"/>
          </a:xfrm>
        </p:spPr>
        <p:txBody>
          <a:bodyPr>
            <a:normAutofit fontScale="92500" lnSpcReduction="20000"/>
          </a:bodyPr>
          <a:lstStyle/>
          <a:p>
            <a:pPr marL="0" indent="0" algn="ctr">
              <a:buNone/>
            </a:pPr>
            <a:r>
              <a:rPr lang="en-GB" dirty="0"/>
              <a:t>Governments incentivise universities, businesses and citizens to run micro-generation projects for renewable energy. </a:t>
            </a:r>
          </a:p>
          <a:p>
            <a:pPr marL="0" indent="0" algn="ctr">
              <a:buNone/>
            </a:pPr>
            <a:r>
              <a:rPr lang="en-GB" dirty="0"/>
              <a:t>Households and universities generate more electricity than they need and export the excess at a profit.</a:t>
            </a:r>
          </a:p>
        </p:txBody>
      </p:sp>
    </p:spTree>
    <p:extLst>
      <p:ext uri="{BB962C8B-B14F-4D97-AF65-F5344CB8AC3E}">
        <p14:creationId xmlns:p14="http://schemas.microsoft.com/office/powerpoint/2010/main" val="292251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Recycling reduces methane from landfills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methane.jpg">
            <a:extLst>
              <a:ext uri="{FF2B5EF4-FFF2-40B4-BE49-F238E27FC236}">
                <a16:creationId xmlns:a16="http://schemas.microsoft.com/office/drawing/2014/main" id="{DC9F22EC-3CD4-6A4D-BC95-067317D36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475" y="1934972"/>
            <a:ext cx="5869270" cy="3456384"/>
          </a:xfrm>
          <a:prstGeom prst="rect">
            <a:avLst/>
          </a:prstGeom>
        </p:spPr>
      </p:pic>
      <p:sp>
        <p:nvSpPr>
          <p:cNvPr id="8" name="Content Placeholder 2">
            <a:extLst>
              <a:ext uri="{FF2B5EF4-FFF2-40B4-BE49-F238E27FC236}">
                <a16:creationId xmlns:a16="http://schemas.microsoft.com/office/drawing/2014/main" id="{E86296A2-7185-E240-BFD4-9AEEEF9479DB}"/>
              </a:ext>
            </a:extLst>
          </p:cNvPr>
          <p:cNvSpPr>
            <a:spLocks noGrp="1"/>
          </p:cNvSpPr>
          <p:nvPr>
            <p:ph idx="1"/>
          </p:nvPr>
        </p:nvSpPr>
        <p:spPr>
          <a:xfrm>
            <a:off x="657859" y="1971696"/>
            <a:ext cx="4215083" cy="3604470"/>
          </a:xfrm>
        </p:spPr>
        <p:txBody>
          <a:bodyPr>
            <a:normAutofit fontScale="92500" lnSpcReduction="20000"/>
          </a:bodyPr>
          <a:lstStyle/>
          <a:p>
            <a:pPr marL="0" indent="0" algn="ctr">
              <a:buNone/>
            </a:pPr>
            <a:r>
              <a:rPr lang="en-GB" dirty="0"/>
              <a:t>Wealthy countries approve strict laws requiring their businesses, universities and citizens to recycle their waste. Innovative systems for recycling of organic and inorganic matter are embedded into the supply chain in poorer countries. </a:t>
            </a:r>
          </a:p>
          <a:p>
            <a:pPr marL="0" indent="0" algn="ctr">
              <a:buNone/>
            </a:pPr>
            <a:r>
              <a:rPr lang="en-GB" dirty="0"/>
              <a:t>Vast quantities of heat-trapping methane is prevented in landfill.</a:t>
            </a:r>
          </a:p>
        </p:txBody>
      </p:sp>
    </p:spTree>
    <p:extLst>
      <p:ext uri="{BB962C8B-B14F-4D97-AF65-F5344CB8AC3E}">
        <p14:creationId xmlns:p14="http://schemas.microsoft.com/office/powerpoint/2010/main" val="166269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High-speed rail viable alternative to flying</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86CCF755-B7AB-1742-A80F-1535E0CDC1E7}"/>
              </a:ext>
            </a:extLst>
          </p:cNvPr>
          <p:cNvPicPr>
            <a:picLocks noChangeAspect="1"/>
          </p:cNvPicPr>
          <p:nvPr/>
        </p:nvPicPr>
        <p:blipFill>
          <a:blip r:embed="rId2"/>
          <a:stretch>
            <a:fillRect/>
          </a:stretch>
        </p:blipFill>
        <p:spPr>
          <a:xfrm>
            <a:off x="514747" y="2134699"/>
            <a:ext cx="5760640" cy="3416193"/>
          </a:xfrm>
          <a:prstGeom prst="rect">
            <a:avLst/>
          </a:prstGeom>
        </p:spPr>
      </p:pic>
      <p:sp>
        <p:nvSpPr>
          <p:cNvPr id="8" name="Content Placeholder 2">
            <a:extLst>
              <a:ext uri="{FF2B5EF4-FFF2-40B4-BE49-F238E27FC236}">
                <a16:creationId xmlns:a16="http://schemas.microsoft.com/office/drawing/2014/main" id="{0EA05489-49A3-3A47-9DED-86FC1356654F}"/>
              </a:ext>
            </a:extLst>
          </p:cNvPr>
          <p:cNvSpPr>
            <a:spLocks noGrp="1"/>
          </p:cNvSpPr>
          <p:nvPr>
            <p:ph idx="1"/>
          </p:nvPr>
        </p:nvSpPr>
        <p:spPr>
          <a:xfrm>
            <a:off x="6850315" y="2947810"/>
            <a:ext cx="4550749" cy="1789970"/>
          </a:xfrm>
        </p:spPr>
        <p:txBody>
          <a:bodyPr>
            <a:normAutofit fontScale="92500" lnSpcReduction="20000"/>
          </a:bodyPr>
          <a:lstStyle/>
          <a:p>
            <a:pPr marL="0" indent="0" algn="ctr">
              <a:buNone/>
            </a:pPr>
            <a:r>
              <a:rPr lang="en-GB" dirty="0"/>
              <a:t>Countries invest in high-speed rail networks. </a:t>
            </a:r>
          </a:p>
          <a:p>
            <a:pPr marL="0" indent="0" algn="ctr">
              <a:buNone/>
            </a:pPr>
            <a:r>
              <a:rPr lang="en-GB" dirty="0"/>
              <a:t>Journeys by train are significantly cheaper than the equivalent journey by air.</a:t>
            </a:r>
          </a:p>
        </p:txBody>
      </p:sp>
    </p:spTree>
    <p:extLst>
      <p:ext uri="{BB962C8B-B14F-4D97-AF65-F5344CB8AC3E}">
        <p14:creationId xmlns:p14="http://schemas.microsoft.com/office/powerpoint/2010/main" val="4009750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Water efficiencies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24C2E0F0-DF95-9D40-BE8E-5885ADD76C72}"/>
              </a:ext>
            </a:extLst>
          </p:cNvPr>
          <p:cNvPicPr>
            <a:picLocks noChangeAspect="1"/>
          </p:cNvPicPr>
          <p:nvPr/>
        </p:nvPicPr>
        <p:blipFill>
          <a:blip r:embed="rId2"/>
          <a:stretch>
            <a:fillRect/>
          </a:stretch>
        </p:blipFill>
        <p:spPr>
          <a:xfrm>
            <a:off x="5175659" y="2131633"/>
            <a:ext cx="6012160" cy="3596717"/>
          </a:xfrm>
          <a:prstGeom prst="rect">
            <a:avLst/>
          </a:prstGeom>
        </p:spPr>
      </p:pic>
      <p:sp>
        <p:nvSpPr>
          <p:cNvPr id="8" name="Content Placeholder 2">
            <a:extLst>
              <a:ext uri="{FF2B5EF4-FFF2-40B4-BE49-F238E27FC236}">
                <a16:creationId xmlns:a16="http://schemas.microsoft.com/office/drawing/2014/main" id="{D0F8AFB8-6E14-5646-9122-DBAC24488981}"/>
              </a:ext>
            </a:extLst>
          </p:cNvPr>
          <p:cNvSpPr>
            <a:spLocks noGrp="1"/>
          </p:cNvSpPr>
          <p:nvPr>
            <p:ph idx="1"/>
          </p:nvPr>
        </p:nvSpPr>
        <p:spPr>
          <a:xfrm>
            <a:off x="611560" y="2134294"/>
            <a:ext cx="3728946" cy="3596717"/>
          </a:xfrm>
        </p:spPr>
        <p:txBody>
          <a:bodyPr>
            <a:normAutofit/>
          </a:bodyPr>
          <a:lstStyle/>
          <a:p>
            <a:pPr marL="0" indent="0" algn="ctr">
              <a:buNone/>
            </a:pPr>
            <a:r>
              <a:rPr lang="en-GB" dirty="0"/>
              <a:t>Education combines with innovation to manage water much more effectively in homes and industry. </a:t>
            </a:r>
          </a:p>
          <a:p>
            <a:pPr marL="0" indent="0" algn="ctr">
              <a:buNone/>
            </a:pPr>
            <a:r>
              <a:rPr lang="en-GB" dirty="0"/>
              <a:t>Water and carbon are saved on unprecedented scales.</a:t>
            </a:r>
          </a:p>
        </p:txBody>
      </p:sp>
    </p:spTree>
    <p:extLst>
      <p:ext uri="{BB962C8B-B14F-4D97-AF65-F5344CB8AC3E}">
        <p14:creationId xmlns:p14="http://schemas.microsoft.com/office/powerpoint/2010/main" val="276510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Fashion overhaul</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B22C8C6C-D9E2-074A-A4A8-330CACE0A6CC}"/>
              </a:ext>
            </a:extLst>
          </p:cNvPr>
          <p:cNvPicPr>
            <a:picLocks noChangeAspect="1"/>
          </p:cNvPicPr>
          <p:nvPr/>
        </p:nvPicPr>
        <p:blipFill>
          <a:blip r:embed="rId2"/>
          <a:stretch>
            <a:fillRect/>
          </a:stretch>
        </p:blipFill>
        <p:spPr>
          <a:xfrm>
            <a:off x="611560" y="2091664"/>
            <a:ext cx="6536275" cy="3676655"/>
          </a:xfrm>
          <a:prstGeom prst="rect">
            <a:avLst/>
          </a:prstGeom>
        </p:spPr>
      </p:pic>
      <p:sp>
        <p:nvSpPr>
          <p:cNvPr id="8" name="Content Placeholder 2">
            <a:extLst>
              <a:ext uri="{FF2B5EF4-FFF2-40B4-BE49-F238E27FC236}">
                <a16:creationId xmlns:a16="http://schemas.microsoft.com/office/drawing/2014/main" id="{6E2F4170-7081-FC4F-BB3C-936F0BEBAFF3}"/>
              </a:ext>
            </a:extLst>
          </p:cNvPr>
          <p:cNvSpPr>
            <a:spLocks noGrp="1"/>
          </p:cNvSpPr>
          <p:nvPr>
            <p:ph idx="1"/>
          </p:nvPr>
        </p:nvSpPr>
        <p:spPr>
          <a:xfrm>
            <a:off x="7463773" y="2423578"/>
            <a:ext cx="3844693" cy="3012826"/>
          </a:xfrm>
        </p:spPr>
        <p:txBody>
          <a:bodyPr>
            <a:normAutofit fontScale="92500" lnSpcReduction="20000"/>
          </a:bodyPr>
          <a:lstStyle/>
          <a:p>
            <a:pPr marL="0" indent="0" algn="ctr">
              <a:buNone/>
            </a:pPr>
            <a:r>
              <a:rPr lang="en-GB" dirty="0"/>
              <a:t>Alternatives to cotton and synthetic materials save water, and carbon. New technologies allow the user to alter the colour and design of garments. Fabrics last longer. </a:t>
            </a:r>
          </a:p>
          <a:p>
            <a:pPr marL="0" indent="0" algn="ctr">
              <a:buNone/>
            </a:pPr>
            <a:r>
              <a:rPr lang="en-GB" dirty="0"/>
              <a:t>Disposable fashion is rejected.</a:t>
            </a:r>
          </a:p>
        </p:txBody>
      </p:sp>
    </p:spTree>
    <p:extLst>
      <p:ext uri="{BB962C8B-B14F-4D97-AF65-F5344CB8AC3E}">
        <p14:creationId xmlns:p14="http://schemas.microsoft.com/office/powerpoint/2010/main" val="3998675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Agricultural land use improves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maxresdefault.jpg">
            <a:extLst>
              <a:ext uri="{FF2B5EF4-FFF2-40B4-BE49-F238E27FC236}">
                <a16:creationId xmlns:a16="http://schemas.microsoft.com/office/drawing/2014/main" id="{5BCD447F-8A7B-9549-A6BD-0954EB0F7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982" y="1802083"/>
            <a:ext cx="4104456" cy="3600399"/>
          </a:xfrm>
          <a:prstGeom prst="rect">
            <a:avLst/>
          </a:prstGeom>
        </p:spPr>
      </p:pic>
      <p:pic>
        <p:nvPicPr>
          <p:cNvPr id="8" name="Picture 7">
            <a:extLst>
              <a:ext uri="{FF2B5EF4-FFF2-40B4-BE49-F238E27FC236}">
                <a16:creationId xmlns:a16="http://schemas.microsoft.com/office/drawing/2014/main" id="{CDAEE7E9-E950-AC40-9664-44A8CB978C63}"/>
              </a:ext>
            </a:extLst>
          </p:cNvPr>
          <p:cNvPicPr>
            <a:picLocks noChangeAspect="1"/>
          </p:cNvPicPr>
          <p:nvPr/>
        </p:nvPicPr>
        <p:blipFill>
          <a:blip r:embed="rId3"/>
          <a:stretch>
            <a:fillRect/>
          </a:stretch>
        </p:blipFill>
        <p:spPr>
          <a:xfrm>
            <a:off x="5680610" y="1802082"/>
            <a:ext cx="4343586" cy="3600400"/>
          </a:xfrm>
          <a:prstGeom prst="rect">
            <a:avLst/>
          </a:prstGeom>
        </p:spPr>
      </p:pic>
      <p:sp>
        <p:nvSpPr>
          <p:cNvPr id="9" name="Content Placeholder 2">
            <a:extLst>
              <a:ext uri="{FF2B5EF4-FFF2-40B4-BE49-F238E27FC236}">
                <a16:creationId xmlns:a16="http://schemas.microsoft.com/office/drawing/2014/main" id="{C1A4D8DC-0AB2-2646-8B3A-2F2D1FCA5366}"/>
              </a:ext>
            </a:extLst>
          </p:cNvPr>
          <p:cNvSpPr>
            <a:spLocks noGrp="1"/>
          </p:cNvSpPr>
          <p:nvPr>
            <p:ph idx="1"/>
          </p:nvPr>
        </p:nvSpPr>
        <p:spPr>
          <a:xfrm>
            <a:off x="1737204" y="5547877"/>
            <a:ext cx="8358820" cy="1020046"/>
          </a:xfrm>
        </p:spPr>
        <p:txBody>
          <a:bodyPr>
            <a:normAutofit fontScale="70000" lnSpcReduction="20000"/>
          </a:bodyPr>
          <a:lstStyle/>
          <a:p>
            <a:pPr marL="0" indent="0" algn="ctr">
              <a:buNone/>
            </a:pPr>
            <a:r>
              <a:rPr lang="en-GB" dirty="0"/>
              <a:t>Education and practise of silvopasture increases. </a:t>
            </a:r>
          </a:p>
          <a:p>
            <a:pPr marL="0" indent="0" algn="ctr">
              <a:buNone/>
            </a:pPr>
            <a:r>
              <a:rPr lang="en-GB" dirty="0"/>
              <a:t>Efficient use of land creates larger yields and cost savings.</a:t>
            </a:r>
          </a:p>
          <a:p>
            <a:pPr marL="0" indent="0" algn="ctr">
              <a:buNone/>
            </a:pPr>
            <a:r>
              <a:rPr lang="en-GB" dirty="0"/>
              <a:t> Knowledge is passed on.</a:t>
            </a:r>
          </a:p>
        </p:txBody>
      </p:sp>
    </p:spTree>
    <p:extLst>
      <p:ext uri="{BB962C8B-B14F-4D97-AF65-F5344CB8AC3E}">
        <p14:creationId xmlns:p14="http://schemas.microsoft.com/office/powerpoint/2010/main" val="9589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Carbon capture</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10" name="Picture 9">
            <a:extLst>
              <a:ext uri="{FF2B5EF4-FFF2-40B4-BE49-F238E27FC236}">
                <a16:creationId xmlns:a16="http://schemas.microsoft.com/office/drawing/2014/main" id="{69871BCC-4982-2E4A-84A2-4A90499A23D7}"/>
              </a:ext>
            </a:extLst>
          </p:cNvPr>
          <p:cNvPicPr>
            <a:picLocks noChangeAspect="1"/>
          </p:cNvPicPr>
          <p:nvPr/>
        </p:nvPicPr>
        <p:blipFill>
          <a:blip r:embed="rId2"/>
          <a:stretch>
            <a:fillRect/>
          </a:stretch>
        </p:blipFill>
        <p:spPr>
          <a:xfrm>
            <a:off x="5089517" y="2137810"/>
            <a:ext cx="6372200" cy="3584363"/>
          </a:xfrm>
          <a:prstGeom prst="rect">
            <a:avLst/>
          </a:prstGeom>
        </p:spPr>
      </p:pic>
      <p:sp>
        <p:nvSpPr>
          <p:cNvPr id="11" name="Content Placeholder 2">
            <a:extLst>
              <a:ext uri="{FF2B5EF4-FFF2-40B4-BE49-F238E27FC236}">
                <a16:creationId xmlns:a16="http://schemas.microsoft.com/office/drawing/2014/main" id="{07BC3C0E-98D9-9C4D-8886-467C79547248}"/>
              </a:ext>
            </a:extLst>
          </p:cNvPr>
          <p:cNvSpPr>
            <a:spLocks noGrp="1"/>
          </p:cNvSpPr>
          <p:nvPr>
            <p:ph idx="1"/>
          </p:nvPr>
        </p:nvSpPr>
        <p:spPr>
          <a:xfrm>
            <a:off x="442912" y="2219522"/>
            <a:ext cx="4198536" cy="3301601"/>
          </a:xfrm>
        </p:spPr>
        <p:txBody>
          <a:bodyPr>
            <a:normAutofit/>
          </a:bodyPr>
          <a:lstStyle/>
          <a:p>
            <a:pPr marL="0" indent="0" algn="ctr">
              <a:buNone/>
            </a:pPr>
            <a:r>
              <a:rPr lang="en-GB" dirty="0"/>
              <a:t>Universities help to develop technologies to assist in localised reductions of atmospheric carbon. They are paid for by the most polluting industries. </a:t>
            </a:r>
          </a:p>
          <a:p>
            <a:pPr marL="0" indent="0" algn="ctr">
              <a:buNone/>
            </a:pPr>
            <a:r>
              <a:rPr lang="en-GB" dirty="0"/>
              <a:t>Jobs are created as companies innovate.</a:t>
            </a:r>
          </a:p>
        </p:txBody>
      </p:sp>
    </p:spTree>
    <p:extLst>
      <p:ext uri="{BB962C8B-B14F-4D97-AF65-F5344CB8AC3E}">
        <p14:creationId xmlns:p14="http://schemas.microsoft.com/office/powerpoint/2010/main" val="3614238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err="1"/>
              <a:t>Behaviours</a:t>
            </a:r>
            <a:r>
              <a:rPr lang="en-US" dirty="0"/>
              <a:t> embedded</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future+family.jpg">
            <a:extLst>
              <a:ext uri="{FF2B5EF4-FFF2-40B4-BE49-F238E27FC236}">
                <a16:creationId xmlns:a16="http://schemas.microsoft.com/office/drawing/2014/main" id="{B2C0BE85-17C0-6E47-8380-B2326D045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75" y="2018554"/>
            <a:ext cx="6408712" cy="3578339"/>
          </a:xfrm>
          <a:prstGeom prst="rect">
            <a:avLst/>
          </a:prstGeom>
        </p:spPr>
      </p:pic>
      <p:sp>
        <p:nvSpPr>
          <p:cNvPr id="8" name="Content Placeholder 2">
            <a:extLst>
              <a:ext uri="{FF2B5EF4-FFF2-40B4-BE49-F238E27FC236}">
                <a16:creationId xmlns:a16="http://schemas.microsoft.com/office/drawing/2014/main" id="{AF0E3901-0B37-3B46-83BE-E81A9C1DA069}"/>
              </a:ext>
            </a:extLst>
          </p:cNvPr>
          <p:cNvSpPr>
            <a:spLocks noGrp="1"/>
          </p:cNvSpPr>
          <p:nvPr>
            <p:ph idx="1"/>
          </p:nvPr>
        </p:nvSpPr>
        <p:spPr>
          <a:xfrm>
            <a:off x="7225346" y="2114038"/>
            <a:ext cx="4353979" cy="3387370"/>
          </a:xfrm>
        </p:spPr>
        <p:txBody>
          <a:bodyPr>
            <a:normAutofit fontScale="92500" lnSpcReduction="10000"/>
          </a:bodyPr>
          <a:lstStyle/>
          <a:p>
            <a:pPr marL="0" indent="0" algn="ctr">
              <a:buNone/>
            </a:pPr>
            <a:r>
              <a:rPr lang="en-GB" dirty="0"/>
              <a:t>Carbon literacy training is a standard part of every education system. Lifestyle habits and behaviours are routinely efficient in terms of energy and water use, recycling and waste disposal. People no longer think about their decisions and look back with disbelief at how we used to live.</a:t>
            </a:r>
          </a:p>
        </p:txBody>
      </p:sp>
    </p:spTree>
    <p:extLst>
      <p:ext uri="{BB962C8B-B14F-4D97-AF65-F5344CB8AC3E}">
        <p14:creationId xmlns:p14="http://schemas.microsoft.com/office/powerpoint/2010/main" val="240133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People act</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10" name="Picture 9">
            <a:extLst>
              <a:ext uri="{FF2B5EF4-FFF2-40B4-BE49-F238E27FC236}">
                <a16:creationId xmlns:a16="http://schemas.microsoft.com/office/drawing/2014/main" id="{DDA05510-E0EA-A54C-AD13-BEA5389061BD}"/>
              </a:ext>
            </a:extLst>
          </p:cNvPr>
          <p:cNvPicPr>
            <a:picLocks noChangeAspect="1"/>
          </p:cNvPicPr>
          <p:nvPr/>
        </p:nvPicPr>
        <p:blipFill>
          <a:blip r:embed="rId2"/>
          <a:stretch>
            <a:fillRect/>
          </a:stretch>
        </p:blipFill>
        <p:spPr>
          <a:xfrm>
            <a:off x="442912" y="2183160"/>
            <a:ext cx="7344816" cy="3101645"/>
          </a:xfrm>
          <a:prstGeom prst="rect">
            <a:avLst/>
          </a:prstGeom>
        </p:spPr>
      </p:pic>
      <p:sp>
        <p:nvSpPr>
          <p:cNvPr id="11" name="Content Placeholder 2">
            <a:extLst>
              <a:ext uri="{FF2B5EF4-FFF2-40B4-BE49-F238E27FC236}">
                <a16:creationId xmlns:a16="http://schemas.microsoft.com/office/drawing/2014/main" id="{C9EA7813-7766-4F47-8F40-575F0090C452}"/>
              </a:ext>
            </a:extLst>
          </p:cNvPr>
          <p:cNvSpPr>
            <a:spLocks noGrp="1"/>
          </p:cNvSpPr>
          <p:nvPr>
            <p:ph idx="1"/>
          </p:nvPr>
        </p:nvSpPr>
        <p:spPr>
          <a:xfrm>
            <a:off x="7787728" y="2352661"/>
            <a:ext cx="4330830" cy="2762641"/>
          </a:xfrm>
        </p:spPr>
        <p:txBody>
          <a:bodyPr>
            <a:normAutofit/>
          </a:bodyPr>
          <a:lstStyle/>
          <a:p>
            <a:pPr marL="0" indent="0" algn="ctr">
              <a:buNone/>
            </a:pPr>
            <a:r>
              <a:rPr lang="en-GB" dirty="0"/>
              <a:t>Individuals, families, communities, universities, businesses, governments decide to act, together, against catastrophic climate change.</a:t>
            </a:r>
          </a:p>
        </p:txBody>
      </p:sp>
    </p:spTree>
    <p:extLst>
      <p:ext uri="{BB962C8B-B14F-4D97-AF65-F5344CB8AC3E}">
        <p14:creationId xmlns:p14="http://schemas.microsoft.com/office/powerpoint/2010/main" val="364701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Shifting of investments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4" descr="Crop payroll clerk counting money while sitting at table">
            <a:extLst>
              <a:ext uri="{FF2B5EF4-FFF2-40B4-BE49-F238E27FC236}">
                <a16:creationId xmlns:a16="http://schemas.microsoft.com/office/drawing/2014/main" id="{31E9F0F3-0955-F240-92E7-3BDD71844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206" y="2350772"/>
            <a:ext cx="4752528" cy="316835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B01029E-7A9B-AE4C-89B1-7CF6B01E2AE3}"/>
              </a:ext>
            </a:extLst>
          </p:cNvPr>
          <p:cNvSpPr>
            <a:spLocks noGrp="1"/>
          </p:cNvSpPr>
          <p:nvPr>
            <p:ph idx="1"/>
          </p:nvPr>
        </p:nvSpPr>
        <p:spPr>
          <a:xfrm>
            <a:off x="854629" y="2570139"/>
            <a:ext cx="4435002" cy="2485779"/>
          </a:xfrm>
        </p:spPr>
        <p:txBody>
          <a:bodyPr>
            <a:normAutofit/>
          </a:bodyPr>
          <a:lstStyle/>
          <a:p>
            <a:pPr marL="0" indent="0" algn="ctr">
              <a:buNone/>
            </a:pPr>
            <a:r>
              <a:rPr lang="en-GB" dirty="0"/>
              <a:t>Universities, banks and pension funds move their financial investments away from fossil fuels and reinvest in sustainable, ethical alternatives.</a:t>
            </a:r>
          </a:p>
        </p:txBody>
      </p:sp>
    </p:spTree>
    <p:extLst>
      <p:ext uri="{BB962C8B-B14F-4D97-AF65-F5344CB8AC3E}">
        <p14:creationId xmlns:p14="http://schemas.microsoft.com/office/powerpoint/2010/main" val="2830647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Conservation of carbon sinks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2" descr="Group of People Enjoying Music Concert">
            <a:extLst>
              <a:ext uri="{FF2B5EF4-FFF2-40B4-BE49-F238E27FC236}">
                <a16:creationId xmlns:a16="http://schemas.microsoft.com/office/drawing/2014/main" id="{190F6CBA-7BA2-C744-A532-AACE3DF0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26" y="2231781"/>
            <a:ext cx="4829359" cy="322208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A83528F-0768-C543-9BCB-2BCA0A038083}"/>
              </a:ext>
            </a:extLst>
          </p:cNvPr>
          <p:cNvSpPr>
            <a:spLocks noGrp="1"/>
          </p:cNvSpPr>
          <p:nvPr>
            <p:ph idx="1"/>
          </p:nvPr>
        </p:nvSpPr>
        <p:spPr>
          <a:xfrm>
            <a:off x="6095999" y="3224968"/>
            <a:ext cx="5484440" cy="1235713"/>
          </a:xfrm>
        </p:spPr>
        <p:txBody>
          <a:bodyPr>
            <a:normAutofit fontScale="92500" lnSpcReduction="20000"/>
          </a:bodyPr>
          <a:lstStyle/>
          <a:p>
            <a:pPr marL="0" indent="0" algn="ctr">
              <a:buNone/>
            </a:pPr>
            <a:r>
              <a:rPr lang="en-GB" dirty="0"/>
              <a:t>Greenspaces within university estates, public parks and household gardens is conserved to better function as carbon sinks.</a:t>
            </a:r>
          </a:p>
        </p:txBody>
      </p:sp>
    </p:spTree>
    <p:extLst>
      <p:ext uri="{BB962C8B-B14F-4D97-AF65-F5344CB8AC3E}">
        <p14:creationId xmlns:p14="http://schemas.microsoft.com/office/powerpoint/2010/main" val="426394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Electric cars are ubiquitous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1DE4BD6F-40DE-A546-9C7B-578BBBBDFFD3}"/>
              </a:ext>
            </a:extLst>
          </p:cNvPr>
          <p:cNvPicPr>
            <a:picLocks noChangeAspect="1"/>
          </p:cNvPicPr>
          <p:nvPr/>
        </p:nvPicPr>
        <p:blipFill>
          <a:blip r:embed="rId2"/>
          <a:stretch>
            <a:fillRect/>
          </a:stretch>
        </p:blipFill>
        <p:spPr>
          <a:xfrm>
            <a:off x="5012390" y="2165795"/>
            <a:ext cx="6552728" cy="3528392"/>
          </a:xfrm>
          <a:prstGeom prst="rect">
            <a:avLst/>
          </a:prstGeom>
        </p:spPr>
      </p:pic>
      <p:sp>
        <p:nvSpPr>
          <p:cNvPr id="8" name="Content Placeholder 2">
            <a:extLst>
              <a:ext uri="{FF2B5EF4-FFF2-40B4-BE49-F238E27FC236}">
                <a16:creationId xmlns:a16="http://schemas.microsoft.com/office/drawing/2014/main" id="{4D949672-0BCA-B047-8ACE-5FBBFA24969A}"/>
              </a:ext>
            </a:extLst>
          </p:cNvPr>
          <p:cNvSpPr>
            <a:spLocks noGrp="1"/>
          </p:cNvSpPr>
          <p:nvPr>
            <p:ph idx="1"/>
          </p:nvPr>
        </p:nvSpPr>
        <p:spPr>
          <a:xfrm>
            <a:off x="611560" y="2165796"/>
            <a:ext cx="3682648" cy="3937868"/>
          </a:xfrm>
        </p:spPr>
        <p:txBody>
          <a:bodyPr>
            <a:normAutofit fontScale="92500" lnSpcReduction="10000"/>
          </a:bodyPr>
          <a:lstStyle/>
          <a:p>
            <a:pPr marL="0" indent="0" algn="ctr">
              <a:buNone/>
            </a:pPr>
            <a:r>
              <a:rPr lang="en-GB" dirty="0"/>
              <a:t>Infrastructure and ownership of electric vehicles are commonplace across Europe, America and large parts of Asia. The batteries of electric vehicles provide a distributed storage network for balancing renewable energy supply and demand.</a:t>
            </a:r>
          </a:p>
        </p:txBody>
      </p:sp>
    </p:spTree>
    <p:extLst>
      <p:ext uri="{BB962C8B-B14F-4D97-AF65-F5344CB8AC3E}">
        <p14:creationId xmlns:p14="http://schemas.microsoft.com/office/powerpoint/2010/main" val="196712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Smart grids, building management</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masteringthe.jpg">
            <a:extLst>
              <a:ext uri="{FF2B5EF4-FFF2-40B4-BE49-F238E27FC236}">
                <a16:creationId xmlns:a16="http://schemas.microsoft.com/office/drawing/2014/main" id="{C68290EE-CE8F-144D-A53D-18A181B43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58" y="2245488"/>
            <a:ext cx="6309923" cy="3148177"/>
          </a:xfrm>
          <a:prstGeom prst="rect">
            <a:avLst/>
          </a:prstGeom>
        </p:spPr>
      </p:pic>
      <p:sp>
        <p:nvSpPr>
          <p:cNvPr id="8" name="Content Placeholder 2">
            <a:extLst>
              <a:ext uri="{FF2B5EF4-FFF2-40B4-BE49-F238E27FC236}">
                <a16:creationId xmlns:a16="http://schemas.microsoft.com/office/drawing/2014/main" id="{825E19DA-A3ED-2C49-B7CF-3482AD8D159A}"/>
              </a:ext>
            </a:extLst>
          </p:cNvPr>
          <p:cNvSpPr>
            <a:spLocks noGrp="1"/>
          </p:cNvSpPr>
          <p:nvPr>
            <p:ph idx="1"/>
          </p:nvPr>
        </p:nvSpPr>
        <p:spPr>
          <a:xfrm>
            <a:off x="7163613" y="2599981"/>
            <a:ext cx="4585473" cy="2439190"/>
          </a:xfrm>
        </p:spPr>
        <p:txBody>
          <a:bodyPr>
            <a:normAutofit lnSpcReduction="10000"/>
          </a:bodyPr>
          <a:lstStyle/>
          <a:p>
            <a:pPr marL="0" indent="0" algn="ctr">
              <a:buNone/>
            </a:pPr>
            <a:r>
              <a:rPr lang="en-GB" dirty="0"/>
              <a:t>Energy is managed holistically and intelligent technology integrates with big-data to distribute resources efficiently. </a:t>
            </a:r>
          </a:p>
          <a:p>
            <a:pPr marL="0" indent="0" algn="ctr">
              <a:buNone/>
            </a:pPr>
            <a:r>
              <a:rPr lang="en-GB" dirty="0"/>
              <a:t>Financial and carbon savings are realised immediately.</a:t>
            </a:r>
          </a:p>
        </p:txBody>
      </p:sp>
    </p:spTree>
    <p:extLst>
      <p:ext uri="{BB962C8B-B14F-4D97-AF65-F5344CB8AC3E}">
        <p14:creationId xmlns:p14="http://schemas.microsoft.com/office/powerpoint/2010/main" val="241203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Standards of living improve</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shutterstock_369962126-2-390x285.jpg">
            <a:extLst>
              <a:ext uri="{FF2B5EF4-FFF2-40B4-BE49-F238E27FC236}">
                <a16:creationId xmlns:a16="http://schemas.microsoft.com/office/drawing/2014/main" id="{95661459-776F-D04D-B101-FBD01E96F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453" y="2165795"/>
            <a:ext cx="5544616" cy="3528392"/>
          </a:xfrm>
          <a:prstGeom prst="rect">
            <a:avLst/>
          </a:prstGeom>
        </p:spPr>
      </p:pic>
      <p:sp>
        <p:nvSpPr>
          <p:cNvPr id="8" name="Content Placeholder 2">
            <a:extLst>
              <a:ext uri="{FF2B5EF4-FFF2-40B4-BE49-F238E27FC236}">
                <a16:creationId xmlns:a16="http://schemas.microsoft.com/office/drawing/2014/main" id="{0806C8E0-E9BE-434F-BADE-1386684C2C19}"/>
              </a:ext>
            </a:extLst>
          </p:cNvPr>
          <p:cNvSpPr>
            <a:spLocks noGrp="1"/>
          </p:cNvSpPr>
          <p:nvPr>
            <p:ph idx="1"/>
          </p:nvPr>
        </p:nvSpPr>
        <p:spPr>
          <a:xfrm>
            <a:off x="611560" y="2409072"/>
            <a:ext cx="3983589" cy="3528392"/>
          </a:xfrm>
        </p:spPr>
        <p:txBody>
          <a:bodyPr>
            <a:normAutofit/>
          </a:bodyPr>
          <a:lstStyle/>
          <a:p>
            <a:pPr marL="0" indent="0" algn="ctr">
              <a:buNone/>
            </a:pPr>
            <a:r>
              <a:rPr lang="en-GB" dirty="0"/>
              <a:t>Through better management of resources, countries enjoy economic prosperity on all continents</a:t>
            </a:r>
          </a:p>
          <a:p>
            <a:pPr marL="0" indent="0" algn="ctr">
              <a:buNone/>
            </a:pPr>
            <a:r>
              <a:rPr lang="en-GB" dirty="0"/>
              <a:t>People live more comfortably.</a:t>
            </a:r>
          </a:p>
        </p:txBody>
      </p:sp>
    </p:spTree>
    <p:extLst>
      <p:ext uri="{BB962C8B-B14F-4D97-AF65-F5344CB8AC3E}">
        <p14:creationId xmlns:p14="http://schemas.microsoft.com/office/powerpoint/2010/main" val="388017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Accountability</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CA72FCF4-BB68-E14E-8E98-2CF4932B22DA}"/>
              </a:ext>
            </a:extLst>
          </p:cNvPr>
          <p:cNvPicPr>
            <a:picLocks noChangeAspect="1"/>
          </p:cNvPicPr>
          <p:nvPr/>
        </p:nvPicPr>
        <p:blipFill>
          <a:blip r:embed="rId2"/>
          <a:stretch>
            <a:fillRect/>
          </a:stretch>
        </p:blipFill>
        <p:spPr>
          <a:xfrm>
            <a:off x="884012" y="1900248"/>
            <a:ext cx="5544616" cy="3698510"/>
          </a:xfrm>
          <a:prstGeom prst="rect">
            <a:avLst/>
          </a:prstGeom>
        </p:spPr>
      </p:pic>
      <p:sp>
        <p:nvSpPr>
          <p:cNvPr id="8" name="Content Placeholder 2">
            <a:extLst>
              <a:ext uri="{FF2B5EF4-FFF2-40B4-BE49-F238E27FC236}">
                <a16:creationId xmlns:a16="http://schemas.microsoft.com/office/drawing/2014/main" id="{F16FE165-1B07-654B-8981-244A486E367B}"/>
              </a:ext>
            </a:extLst>
          </p:cNvPr>
          <p:cNvSpPr>
            <a:spLocks noGrp="1"/>
          </p:cNvSpPr>
          <p:nvPr>
            <p:ph idx="1"/>
          </p:nvPr>
        </p:nvSpPr>
        <p:spPr>
          <a:xfrm>
            <a:off x="6838262" y="2116297"/>
            <a:ext cx="4469726" cy="2939621"/>
          </a:xfrm>
        </p:spPr>
        <p:txBody>
          <a:bodyPr>
            <a:normAutofit/>
          </a:bodyPr>
          <a:lstStyle/>
          <a:p>
            <a:pPr marL="0" indent="0" algn="ctr">
              <a:buNone/>
            </a:pPr>
            <a:r>
              <a:rPr lang="en-GB" dirty="0"/>
              <a:t>Seven politicians and a number of senior business leaders from six states are extradited and found guilty of conspiracy to commit ecocide. </a:t>
            </a:r>
          </a:p>
          <a:p>
            <a:pPr marL="0" indent="0" algn="ctr">
              <a:buNone/>
            </a:pPr>
            <a:r>
              <a:rPr lang="en-GB" dirty="0"/>
              <a:t>Jail sentences range from 4-22 years.</a:t>
            </a:r>
          </a:p>
        </p:txBody>
      </p:sp>
    </p:spTree>
    <p:extLst>
      <p:ext uri="{BB962C8B-B14F-4D97-AF65-F5344CB8AC3E}">
        <p14:creationId xmlns:p14="http://schemas.microsoft.com/office/powerpoint/2010/main" val="2976994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Nitrogen fixing for wheat crops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B75A7C25-41E8-5541-9796-B19CAB6D8B17}"/>
              </a:ext>
            </a:extLst>
          </p:cNvPr>
          <p:cNvPicPr>
            <a:picLocks noChangeAspect="1"/>
          </p:cNvPicPr>
          <p:nvPr/>
        </p:nvPicPr>
        <p:blipFill>
          <a:blip r:embed="rId2"/>
          <a:stretch>
            <a:fillRect/>
          </a:stretch>
        </p:blipFill>
        <p:spPr>
          <a:xfrm>
            <a:off x="4755187" y="2278991"/>
            <a:ext cx="6858000" cy="3302000"/>
          </a:xfrm>
          <a:prstGeom prst="rect">
            <a:avLst/>
          </a:prstGeom>
        </p:spPr>
      </p:pic>
      <p:sp>
        <p:nvSpPr>
          <p:cNvPr id="8" name="Content Placeholder 2">
            <a:extLst>
              <a:ext uri="{FF2B5EF4-FFF2-40B4-BE49-F238E27FC236}">
                <a16:creationId xmlns:a16="http://schemas.microsoft.com/office/drawing/2014/main" id="{57179A45-A565-864C-B639-89A298A84BDD}"/>
              </a:ext>
            </a:extLst>
          </p:cNvPr>
          <p:cNvSpPr>
            <a:spLocks noGrp="1"/>
          </p:cNvSpPr>
          <p:nvPr>
            <p:ph idx="1"/>
          </p:nvPr>
        </p:nvSpPr>
        <p:spPr>
          <a:xfrm>
            <a:off x="659836" y="2278991"/>
            <a:ext cx="3728946" cy="3823054"/>
          </a:xfrm>
        </p:spPr>
        <p:txBody>
          <a:bodyPr>
            <a:normAutofit lnSpcReduction="10000"/>
          </a:bodyPr>
          <a:lstStyle/>
          <a:p>
            <a:pPr marL="0" indent="0" algn="ctr">
              <a:buNone/>
            </a:pPr>
            <a:r>
              <a:rPr lang="en-GB" dirty="0"/>
              <a:t>A genetic solution is discovered to eliminate the need to artificially fertilise wheat crops. Millions of tonnes of carbon are saved as fertilizer production is vastly reduced.</a:t>
            </a:r>
          </a:p>
          <a:p>
            <a:pPr marL="0" indent="0" algn="ctr">
              <a:buNone/>
            </a:pPr>
            <a:r>
              <a:rPr lang="en-GB" dirty="0"/>
              <a:t> The inventor wins a Nobel prize.</a:t>
            </a:r>
          </a:p>
        </p:txBody>
      </p:sp>
    </p:spTree>
    <p:extLst>
      <p:ext uri="{BB962C8B-B14F-4D97-AF65-F5344CB8AC3E}">
        <p14:creationId xmlns:p14="http://schemas.microsoft.com/office/powerpoint/2010/main" val="11428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European renewables super-grid</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3C194A4D-A750-EE47-864A-A9A0F34C07E8}"/>
              </a:ext>
            </a:extLst>
          </p:cNvPr>
          <p:cNvPicPr>
            <a:picLocks noChangeAspect="1"/>
          </p:cNvPicPr>
          <p:nvPr/>
        </p:nvPicPr>
        <p:blipFill>
          <a:blip r:embed="rId2"/>
          <a:stretch>
            <a:fillRect/>
          </a:stretch>
        </p:blipFill>
        <p:spPr>
          <a:xfrm>
            <a:off x="674443" y="2050719"/>
            <a:ext cx="6446429" cy="3384375"/>
          </a:xfrm>
          <a:prstGeom prst="rect">
            <a:avLst/>
          </a:prstGeom>
        </p:spPr>
      </p:pic>
      <p:sp>
        <p:nvSpPr>
          <p:cNvPr id="8" name="Content Placeholder 2">
            <a:extLst>
              <a:ext uri="{FF2B5EF4-FFF2-40B4-BE49-F238E27FC236}">
                <a16:creationId xmlns:a16="http://schemas.microsoft.com/office/drawing/2014/main" id="{854580EE-188E-584A-AEF9-3CD286D9753E}"/>
              </a:ext>
            </a:extLst>
          </p:cNvPr>
          <p:cNvSpPr>
            <a:spLocks noGrp="1"/>
          </p:cNvSpPr>
          <p:nvPr>
            <p:ph idx="1"/>
          </p:nvPr>
        </p:nvSpPr>
        <p:spPr>
          <a:xfrm>
            <a:off x="7444963" y="2249382"/>
            <a:ext cx="4164444" cy="2359235"/>
          </a:xfrm>
        </p:spPr>
        <p:txBody>
          <a:bodyPr>
            <a:normAutofit fontScale="92500"/>
          </a:bodyPr>
          <a:lstStyle/>
          <a:p>
            <a:pPr marL="0" indent="0" algn="ctr">
              <a:buNone/>
            </a:pPr>
            <a:r>
              <a:rPr lang="en-GB" dirty="0"/>
              <a:t>Continents pool their diverse energy resources into a renewables super-grid, creating energy independence and a long-term commitment to carbon reduction.</a:t>
            </a:r>
          </a:p>
        </p:txBody>
      </p:sp>
    </p:spTree>
    <p:extLst>
      <p:ext uri="{BB962C8B-B14F-4D97-AF65-F5344CB8AC3E}">
        <p14:creationId xmlns:p14="http://schemas.microsoft.com/office/powerpoint/2010/main" val="2025632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Population increase </a:t>
            </a:r>
            <a:r>
              <a:rPr lang="en-US" dirty="0" err="1"/>
              <a:t>stabilises</a:t>
            </a:r>
            <a:endParaRPr lang="en-US" dirty="0"/>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2B201507-D97F-7248-AC6A-AED621F9FA2B}"/>
              </a:ext>
            </a:extLst>
          </p:cNvPr>
          <p:cNvPicPr>
            <a:picLocks noChangeAspect="1"/>
          </p:cNvPicPr>
          <p:nvPr/>
        </p:nvPicPr>
        <p:blipFill rotWithShape="1">
          <a:blip r:embed="rId2"/>
          <a:srcRect l="12242" b="13471"/>
          <a:stretch/>
        </p:blipFill>
        <p:spPr>
          <a:xfrm>
            <a:off x="5371094" y="2044263"/>
            <a:ext cx="5184576" cy="3384376"/>
          </a:xfrm>
          <a:prstGeom prst="rect">
            <a:avLst/>
          </a:prstGeom>
        </p:spPr>
      </p:pic>
      <p:sp>
        <p:nvSpPr>
          <p:cNvPr id="8" name="Content Placeholder 2">
            <a:extLst>
              <a:ext uri="{FF2B5EF4-FFF2-40B4-BE49-F238E27FC236}">
                <a16:creationId xmlns:a16="http://schemas.microsoft.com/office/drawing/2014/main" id="{9C2F78C7-5C84-B447-9812-52F5FED78C73}"/>
              </a:ext>
            </a:extLst>
          </p:cNvPr>
          <p:cNvSpPr>
            <a:spLocks noGrp="1"/>
          </p:cNvSpPr>
          <p:nvPr>
            <p:ph idx="1"/>
          </p:nvPr>
        </p:nvSpPr>
        <p:spPr>
          <a:xfrm>
            <a:off x="750456" y="2245489"/>
            <a:ext cx="3844693" cy="3063582"/>
          </a:xfrm>
        </p:spPr>
        <p:txBody>
          <a:bodyPr>
            <a:normAutofit/>
          </a:bodyPr>
          <a:lstStyle/>
          <a:p>
            <a:pPr marL="0" indent="0" algn="ctr">
              <a:buNone/>
            </a:pPr>
            <a:r>
              <a:rPr lang="en-GB" dirty="0"/>
              <a:t>Despite extended life-expectancy, global population growth plateaus at 9.2 billion.</a:t>
            </a:r>
          </a:p>
        </p:txBody>
      </p:sp>
    </p:spTree>
    <p:extLst>
      <p:ext uri="{BB962C8B-B14F-4D97-AF65-F5344CB8AC3E}">
        <p14:creationId xmlns:p14="http://schemas.microsoft.com/office/powerpoint/2010/main" val="3401760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Carbon dioxide concentrations reduce</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81DC1060-DBD8-3E47-929E-084207AB2F06}"/>
              </a:ext>
            </a:extLst>
          </p:cNvPr>
          <p:cNvPicPr>
            <a:picLocks noChangeAspect="1"/>
          </p:cNvPicPr>
          <p:nvPr/>
        </p:nvPicPr>
        <p:blipFill>
          <a:blip r:embed="rId2"/>
          <a:stretch>
            <a:fillRect/>
          </a:stretch>
        </p:blipFill>
        <p:spPr>
          <a:xfrm>
            <a:off x="530428" y="2129791"/>
            <a:ext cx="6840760" cy="3600400"/>
          </a:xfrm>
          <a:prstGeom prst="rect">
            <a:avLst/>
          </a:prstGeom>
        </p:spPr>
      </p:pic>
      <p:sp>
        <p:nvSpPr>
          <p:cNvPr id="8" name="Content Placeholder 2">
            <a:extLst>
              <a:ext uri="{FF2B5EF4-FFF2-40B4-BE49-F238E27FC236}">
                <a16:creationId xmlns:a16="http://schemas.microsoft.com/office/drawing/2014/main" id="{88E13FC0-24DC-6E48-A1B0-EC08D13047C0}"/>
              </a:ext>
            </a:extLst>
          </p:cNvPr>
          <p:cNvSpPr>
            <a:spLocks noGrp="1"/>
          </p:cNvSpPr>
          <p:nvPr>
            <p:ph idx="1"/>
          </p:nvPr>
        </p:nvSpPr>
        <p:spPr>
          <a:xfrm>
            <a:off x="7664400" y="2605062"/>
            <a:ext cx="3910283" cy="2684568"/>
          </a:xfrm>
        </p:spPr>
        <p:txBody>
          <a:bodyPr>
            <a:normAutofit fontScale="92500" lnSpcReduction="20000"/>
          </a:bodyPr>
          <a:lstStyle/>
          <a:p>
            <a:pPr marL="0" indent="0" algn="ctr">
              <a:buNone/>
            </a:pPr>
            <a:r>
              <a:rPr lang="en-GB" dirty="0"/>
              <a:t>Humans succeed in their efforts to reduce carbon emissions. </a:t>
            </a:r>
          </a:p>
          <a:p>
            <a:pPr marL="0" indent="0" algn="ctr">
              <a:buNone/>
            </a:pPr>
            <a:r>
              <a:rPr lang="en-GB" dirty="0"/>
              <a:t>Carbon dioxide concentrations reduce to 350 ppm. </a:t>
            </a:r>
          </a:p>
          <a:p>
            <a:pPr marL="0" indent="0" algn="ctr">
              <a:buNone/>
            </a:pPr>
            <a:r>
              <a:rPr lang="en-GB" dirty="0"/>
              <a:t>Global warming is kept well below 2 degrees Celsius.</a:t>
            </a:r>
          </a:p>
        </p:txBody>
      </p:sp>
    </p:spTree>
    <p:extLst>
      <p:ext uri="{BB962C8B-B14F-4D97-AF65-F5344CB8AC3E}">
        <p14:creationId xmlns:p14="http://schemas.microsoft.com/office/powerpoint/2010/main" val="166575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Carbon Literacy</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F1526DC4-EEC3-7A43-8466-016125C114C6}"/>
              </a:ext>
            </a:extLst>
          </p:cNvPr>
          <p:cNvPicPr>
            <a:picLocks noChangeAspect="1"/>
          </p:cNvPicPr>
          <p:nvPr/>
        </p:nvPicPr>
        <p:blipFill>
          <a:blip r:embed="rId2"/>
          <a:stretch>
            <a:fillRect/>
          </a:stretch>
        </p:blipFill>
        <p:spPr>
          <a:xfrm>
            <a:off x="7065898" y="2169554"/>
            <a:ext cx="2654948" cy="2664296"/>
          </a:xfrm>
          <a:prstGeom prst="rect">
            <a:avLst/>
          </a:prstGeom>
        </p:spPr>
      </p:pic>
      <p:sp>
        <p:nvSpPr>
          <p:cNvPr id="8" name="Content Placeholder 2">
            <a:extLst>
              <a:ext uri="{FF2B5EF4-FFF2-40B4-BE49-F238E27FC236}">
                <a16:creationId xmlns:a16="http://schemas.microsoft.com/office/drawing/2014/main" id="{CA0635CA-8BE3-F244-83C9-DBA846E4BAE7}"/>
              </a:ext>
            </a:extLst>
          </p:cNvPr>
          <p:cNvSpPr>
            <a:spLocks noGrp="1"/>
          </p:cNvSpPr>
          <p:nvPr>
            <p:ph idx="1"/>
          </p:nvPr>
        </p:nvSpPr>
        <p:spPr>
          <a:xfrm>
            <a:off x="711038" y="2169554"/>
            <a:ext cx="5564349" cy="3316845"/>
          </a:xfrm>
        </p:spPr>
        <p:txBody>
          <a:bodyPr>
            <a:normAutofit/>
          </a:bodyPr>
          <a:lstStyle/>
          <a:p>
            <a:pPr marL="0" indent="0" algn="ctr">
              <a:buNone/>
            </a:pPr>
            <a:r>
              <a:rPr lang="en-GB" dirty="0"/>
              <a:t>Companies, schools, universities and public institutions commit to Carbon Literacy training for all.</a:t>
            </a:r>
          </a:p>
          <a:p>
            <a:pPr marL="0" indent="0" algn="ctr">
              <a:buNone/>
            </a:pPr>
            <a:endParaRPr lang="en-GB" dirty="0"/>
          </a:p>
          <a:p>
            <a:pPr marL="0" indent="0" algn="ctr">
              <a:buNone/>
            </a:pPr>
            <a:r>
              <a:rPr lang="en-GB" dirty="0"/>
              <a:t>Sustainability is embedded into curriculums.</a:t>
            </a:r>
          </a:p>
        </p:txBody>
      </p:sp>
    </p:spTree>
    <p:extLst>
      <p:ext uri="{BB962C8B-B14F-4D97-AF65-F5344CB8AC3E}">
        <p14:creationId xmlns:p14="http://schemas.microsoft.com/office/powerpoint/2010/main" val="271972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Innovation</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grpSp>
        <p:nvGrpSpPr>
          <p:cNvPr id="7" name="Group 6">
            <a:extLst>
              <a:ext uri="{FF2B5EF4-FFF2-40B4-BE49-F238E27FC236}">
                <a16:creationId xmlns:a16="http://schemas.microsoft.com/office/drawing/2014/main" id="{4CFAB153-B3BF-7E4B-B667-9E4E48ACD5EF}"/>
              </a:ext>
            </a:extLst>
          </p:cNvPr>
          <p:cNvGrpSpPr/>
          <p:nvPr/>
        </p:nvGrpSpPr>
        <p:grpSpPr>
          <a:xfrm>
            <a:off x="585631" y="2136861"/>
            <a:ext cx="5400600" cy="3384376"/>
            <a:chOff x="1835696" y="1268760"/>
            <a:chExt cx="5400600" cy="3384376"/>
          </a:xfrm>
        </p:grpSpPr>
        <p:pic>
          <p:nvPicPr>
            <p:cNvPr id="8" name="Picture 7">
              <a:extLst>
                <a:ext uri="{FF2B5EF4-FFF2-40B4-BE49-F238E27FC236}">
                  <a16:creationId xmlns:a16="http://schemas.microsoft.com/office/drawing/2014/main" id="{7F0CB239-584E-1347-93F3-586FE90B9694}"/>
                </a:ext>
              </a:extLst>
            </p:cNvPr>
            <p:cNvPicPr>
              <a:picLocks noChangeAspect="1"/>
            </p:cNvPicPr>
            <p:nvPr/>
          </p:nvPicPr>
          <p:blipFill>
            <a:blip r:embed="rId2"/>
            <a:stretch>
              <a:fillRect/>
            </a:stretch>
          </p:blipFill>
          <p:spPr>
            <a:xfrm>
              <a:off x="1907704" y="2564904"/>
              <a:ext cx="5328592" cy="2088232"/>
            </a:xfrm>
            <a:prstGeom prst="rect">
              <a:avLst/>
            </a:prstGeom>
          </p:spPr>
        </p:pic>
        <p:pic>
          <p:nvPicPr>
            <p:cNvPr id="9" name="Picture 8">
              <a:extLst>
                <a:ext uri="{FF2B5EF4-FFF2-40B4-BE49-F238E27FC236}">
                  <a16:creationId xmlns:a16="http://schemas.microsoft.com/office/drawing/2014/main" id="{628BC807-CD73-EE41-8D8A-00DFEEEF2A68}"/>
                </a:ext>
              </a:extLst>
            </p:cNvPr>
            <p:cNvPicPr>
              <a:picLocks noChangeAspect="1"/>
            </p:cNvPicPr>
            <p:nvPr/>
          </p:nvPicPr>
          <p:blipFill>
            <a:blip r:embed="rId3"/>
            <a:stretch>
              <a:fillRect/>
            </a:stretch>
          </p:blipFill>
          <p:spPr>
            <a:xfrm>
              <a:off x="1835696" y="1268760"/>
              <a:ext cx="5400600" cy="1944216"/>
            </a:xfrm>
            <a:prstGeom prst="rect">
              <a:avLst/>
            </a:prstGeom>
          </p:spPr>
        </p:pic>
      </p:grpSp>
      <p:sp>
        <p:nvSpPr>
          <p:cNvPr id="10" name="Content Placeholder 2">
            <a:extLst>
              <a:ext uri="{FF2B5EF4-FFF2-40B4-BE49-F238E27FC236}">
                <a16:creationId xmlns:a16="http://schemas.microsoft.com/office/drawing/2014/main" id="{CAB645CA-8846-A642-9B4A-51026FC5C0DC}"/>
              </a:ext>
            </a:extLst>
          </p:cNvPr>
          <p:cNvSpPr>
            <a:spLocks noGrp="1"/>
          </p:cNvSpPr>
          <p:nvPr>
            <p:ph idx="1"/>
          </p:nvPr>
        </p:nvSpPr>
        <p:spPr>
          <a:xfrm>
            <a:off x="6275387" y="2128838"/>
            <a:ext cx="4724369" cy="2927080"/>
          </a:xfrm>
        </p:spPr>
        <p:txBody>
          <a:bodyPr>
            <a:normAutofit fontScale="92500"/>
          </a:bodyPr>
          <a:lstStyle/>
          <a:p>
            <a:pPr marL="0" indent="0" algn="ctr">
              <a:buNone/>
            </a:pPr>
            <a:r>
              <a:rPr lang="en-GB" dirty="0"/>
              <a:t>As business leaders call on their workforce to help them become sustainable, every element of their ethos and process is examined. The result is a 40% uplift in innovation. Brand value increases as consumers enjoy the benefits. Share price increases.</a:t>
            </a:r>
          </a:p>
        </p:txBody>
      </p:sp>
    </p:spTree>
    <p:extLst>
      <p:ext uri="{BB962C8B-B14F-4D97-AF65-F5344CB8AC3E}">
        <p14:creationId xmlns:p14="http://schemas.microsoft.com/office/powerpoint/2010/main" val="3955267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Dietary overhaul</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8E30142F-B11D-4C4A-9D6B-4CE1DC8D5B53}"/>
              </a:ext>
            </a:extLst>
          </p:cNvPr>
          <p:cNvPicPr>
            <a:picLocks noChangeAspect="1"/>
          </p:cNvPicPr>
          <p:nvPr/>
        </p:nvPicPr>
        <p:blipFill>
          <a:blip r:embed="rId2"/>
          <a:stretch>
            <a:fillRect/>
          </a:stretch>
        </p:blipFill>
        <p:spPr>
          <a:xfrm>
            <a:off x="1859065" y="1952836"/>
            <a:ext cx="3888432" cy="2952328"/>
          </a:xfrm>
          <a:prstGeom prst="rect">
            <a:avLst/>
          </a:prstGeom>
        </p:spPr>
      </p:pic>
      <p:pic>
        <p:nvPicPr>
          <p:cNvPr id="8" name="Picture 7" descr="quorn-burger-with-salsa.jpg">
            <a:extLst>
              <a:ext uri="{FF2B5EF4-FFF2-40B4-BE49-F238E27FC236}">
                <a16:creationId xmlns:a16="http://schemas.microsoft.com/office/drawing/2014/main" id="{921F420A-648D-C340-B2EF-85C323EAC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497" y="1952836"/>
            <a:ext cx="4428492" cy="2952328"/>
          </a:xfrm>
          <a:prstGeom prst="rect">
            <a:avLst/>
          </a:prstGeom>
        </p:spPr>
      </p:pic>
      <p:sp>
        <p:nvSpPr>
          <p:cNvPr id="9" name="Content Placeholder 2">
            <a:extLst>
              <a:ext uri="{FF2B5EF4-FFF2-40B4-BE49-F238E27FC236}">
                <a16:creationId xmlns:a16="http://schemas.microsoft.com/office/drawing/2014/main" id="{C1885B3B-30F6-2E40-A4E3-5D25C2DABCAA}"/>
              </a:ext>
            </a:extLst>
          </p:cNvPr>
          <p:cNvSpPr>
            <a:spLocks noGrp="1"/>
          </p:cNvSpPr>
          <p:nvPr>
            <p:ph idx="1"/>
          </p:nvPr>
        </p:nvSpPr>
        <p:spPr>
          <a:xfrm>
            <a:off x="1763714" y="5202266"/>
            <a:ext cx="8305800" cy="1140312"/>
          </a:xfrm>
        </p:spPr>
        <p:txBody>
          <a:bodyPr>
            <a:normAutofit fontScale="85000" lnSpcReduction="10000"/>
          </a:bodyPr>
          <a:lstStyle/>
          <a:p>
            <a:pPr marL="0" indent="0" algn="ctr">
              <a:buNone/>
            </a:pPr>
            <a:r>
              <a:rPr lang="en-GB" dirty="0"/>
              <a:t>Historic reduction in meat consumption. Vegetarian and vegan diets widely adopted. Meat alternatives become the major, not the minor. </a:t>
            </a:r>
          </a:p>
          <a:p>
            <a:pPr marL="0" indent="0" algn="ctr">
              <a:buNone/>
            </a:pPr>
            <a:r>
              <a:rPr lang="en-GB" dirty="0"/>
              <a:t>Meat is seen as a premium product.</a:t>
            </a:r>
          </a:p>
        </p:txBody>
      </p:sp>
    </p:spTree>
    <p:extLst>
      <p:ext uri="{BB962C8B-B14F-4D97-AF65-F5344CB8AC3E}">
        <p14:creationId xmlns:p14="http://schemas.microsoft.com/office/powerpoint/2010/main" val="225794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Telepresence</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914AC03A-F645-E649-898C-FC4E779A3C6D}"/>
              </a:ext>
            </a:extLst>
          </p:cNvPr>
          <p:cNvPicPr>
            <a:picLocks noChangeAspect="1"/>
          </p:cNvPicPr>
          <p:nvPr/>
        </p:nvPicPr>
        <p:blipFill>
          <a:blip r:embed="rId2"/>
          <a:stretch>
            <a:fillRect/>
          </a:stretch>
        </p:blipFill>
        <p:spPr>
          <a:xfrm>
            <a:off x="4743612" y="1967122"/>
            <a:ext cx="6624736" cy="3638369"/>
          </a:xfrm>
          <a:prstGeom prst="rect">
            <a:avLst/>
          </a:prstGeom>
        </p:spPr>
      </p:pic>
      <p:sp>
        <p:nvSpPr>
          <p:cNvPr id="8" name="Content Placeholder 2">
            <a:extLst>
              <a:ext uri="{FF2B5EF4-FFF2-40B4-BE49-F238E27FC236}">
                <a16:creationId xmlns:a16="http://schemas.microsoft.com/office/drawing/2014/main" id="{3E7AA973-B919-ED4C-83E5-238CD0443597}"/>
              </a:ext>
            </a:extLst>
          </p:cNvPr>
          <p:cNvSpPr>
            <a:spLocks noGrp="1"/>
          </p:cNvSpPr>
          <p:nvPr>
            <p:ph idx="1"/>
          </p:nvPr>
        </p:nvSpPr>
        <p:spPr>
          <a:xfrm>
            <a:off x="218021" y="1967122"/>
            <a:ext cx="4261382" cy="3565952"/>
          </a:xfrm>
        </p:spPr>
        <p:txBody>
          <a:bodyPr>
            <a:normAutofit fontScale="92500" lnSpcReduction="10000"/>
          </a:bodyPr>
          <a:lstStyle/>
          <a:p>
            <a:pPr marL="0" indent="0" algn="ctr">
              <a:buNone/>
            </a:pPr>
            <a:r>
              <a:rPr lang="en-GB" dirty="0"/>
              <a:t>Increasingly, workers are able to reduce their carbon footprint by working remotely. Disparate teams communicate electronically.</a:t>
            </a:r>
          </a:p>
          <a:p>
            <a:pPr marL="0" indent="0" algn="ctr">
              <a:buNone/>
            </a:pPr>
            <a:r>
              <a:rPr lang="en-GB" dirty="0"/>
              <a:t>Academic conferences are held online, so aviation emissions decrease.</a:t>
            </a:r>
          </a:p>
          <a:p>
            <a:pPr marL="0" indent="0" algn="ctr">
              <a:buNone/>
            </a:pPr>
            <a:r>
              <a:rPr lang="en-GB" dirty="0"/>
              <a:t> Companies soon realise the cost savings.</a:t>
            </a:r>
          </a:p>
        </p:txBody>
      </p:sp>
    </p:spTree>
    <p:extLst>
      <p:ext uri="{BB962C8B-B14F-4D97-AF65-F5344CB8AC3E}">
        <p14:creationId xmlns:p14="http://schemas.microsoft.com/office/powerpoint/2010/main" val="599176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Efficiencies</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a:extLst>
              <a:ext uri="{FF2B5EF4-FFF2-40B4-BE49-F238E27FC236}">
                <a16:creationId xmlns:a16="http://schemas.microsoft.com/office/drawing/2014/main" id="{2CD76CBF-F4C6-AB4B-A478-652511B336F1}"/>
              </a:ext>
            </a:extLst>
          </p:cNvPr>
          <p:cNvPicPr>
            <a:picLocks noChangeAspect="1"/>
          </p:cNvPicPr>
          <p:nvPr/>
        </p:nvPicPr>
        <p:blipFill>
          <a:blip r:embed="rId2"/>
          <a:stretch>
            <a:fillRect/>
          </a:stretch>
        </p:blipFill>
        <p:spPr>
          <a:xfrm>
            <a:off x="442912" y="1934972"/>
            <a:ext cx="6120680" cy="3672408"/>
          </a:xfrm>
          <a:prstGeom prst="rect">
            <a:avLst/>
          </a:prstGeom>
        </p:spPr>
      </p:pic>
      <p:sp>
        <p:nvSpPr>
          <p:cNvPr id="8" name="Content Placeholder 2">
            <a:extLst>
              <a:ext uri="{FF2B5EF4-FFF2-40B4-BE49-F238E27FC236}">
                <a16:creationId xmlns:a16="http://schemas.microsoft.com/office/drawing/2014/main" id="{9CD54CAB-FF13-024B-90D8-6B21762E6DD4}"/>
              </a:ext>
            </a:extLst>
          </p:cNvPr>
          <p:cNvSpPr>
            <a:spLocks noGrp="1"/>
          </p:cNvSpPr>
          <p:nvPr>
            <p:ph idx="1"/>
          </p:nvPr>
        </p:nvSpPr>
        <p:spPr>
          <a:xfrm>
            <a:off x="6968742" y="1934972"/>
            <a:ext cx="4780344" cy="3120946"/>
          </a:xfrm>
        </p:spPr>
        <p:txBody>
          <a:bodyPr>
            <a:normAutofit lnSpcReduction="10000"/>
          </a:bodyPr>
          <a:lstStyle/>
          <a:p>
            <a:pPr marL="0" indent="0" algn="ctr">
              <a:buNone/>
            </a:pPr>
            <a:r>
              <a:rPr lang="en-GB" dirty="0"/>
              <a:t>Old, inefficient equipment and practices are replaced through managed upgrade programmes. Payback time on capital expenditure shrinks. Companies reinvest cost savings and simultaneously realise a net reduction in carbon.</a:t>
            </a:r>
          </a:p>
        </p:txBody>
      </p:sp>
    </p:spTree>
    <p:extLst>
      <p:ext uri="{BB962C8B-B14F-4D97-AF65-F5344CB8AC3E}">
        <p14:creationId xmlns:p14="http://schemas.microsoft.com/office/powerpoint/2010/main" val="14478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Political cooperation</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pic>
        <p:nvPicPr>
          <p:cNvPr id="7" name="Picture 6" descr="6a00e5500b4a64883301b7c7d850c5970b.jpg">
            <a:extLst>
              <a:ext uri="{FF2B5EF4-FFF2-40B4-BE49-F238E27FC236}">
                <a16:creationId xmlns:a16="http://schemas.microsoft.com/office/drawing/2014/main" id="{AC56A976-C94A-554C-90D0-99C7F9B00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125" y="2093122"/>
            <a:ext cx="3312368" cy="3312368"/>
          </a:xfrm>
          <a:prstGeom prst="rect">
            <a:avLst/>
          </a:prstGeom>
        </p:spPr>
      </p:pic>
      <p:sp>
        <p:nvSpPr>
          <p:cNvPr id="8" name="Content Placeholder 2">
            <a:extLst>
              <a:ext uri="{FF2B5EF4-FFF2-40B4-BE49-F238E27FC236}">
                <a16:creationId xmlns:a16="http://schemas.microsoft.com/office/drawing/2014/main" id="{02ECA33A-3BD9-E24D-91A5-78101B8903ED}"/>
              </a:ext>
            </a:extLst>
          </p:cNvPr>
          <p:cNvSpPr>
            <a:spLocks noGrp="1"/>
          </p:cNvSpPr>
          <p:nvPr>
            <p:ph idx="1"/>
          </p:nvPr>
        </p:nvSpPr>
        <p:spPr>
          <a:xfrm>
            <a:off x="833034" y="2745378"/>
            <a:ext cx="5766091" cy="3102064"/>
          </a:xfrm>
        </p:spPr>
        <p:txBody>
          <a:bodyPr>
            <a:normAutofit/>
          </a:bodyPr>
          <a:lstStyle/>
          <a:p>
            <a:pPr marL="0" indent="0" algn="ctr">
              <a:buNone/>
            </a:pPr>
            <a:r>
              <a:rPr lang="en-GB" dirty="0"/>
              <a:t>All nations sign or re-enter the Paris Climate Agreement. There is an international commitment to limit global warming to within 1.5-2 degrees Celsius of pre-industrial levels.</a:t>
            </a:r>
          </a:p>
        </p:txBody>
      </p:sp>
    </p:spTree>
    <p:extLst>
      <p:ext uri="{BB962C8B-B14F-4D97-AF65-F5344CB8AC3E}">
        <p14:creationId xmlns:p14="http://schemas.microsoft.com/office/powerpoint/2010/main" val="3722809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dirty="0"/>
              <a:t>Universities lead by example</a:t>
            </a:r>
          </a:p>
        </p:txBody>
      </p:sp>
      <p:sp>
        <p:nvSpPr>
          <p:cNvPr id="4" name="Text Placeholder 3">
            <a:extLst>
              <a:ext uri="{FF2B5EF4-FFF2-40B4-BE49-F238E27FC236}">
                <a16:creationId xmlns:a16="http://schemas.microsoft.com/office/drawing/2014/main" id="{FE62BB7F-0927-FC45-88E3-FD0CD051722C}"/>
              </a:ext>
            </a:extLst>
          </p:cNvPr>
          <p:cNvSpPr>
            <a:spLocks noGrp="1"/>
          </p:cNvSpPr>
          <p:nvPr>
            <p:ph type="body" sz="quarter" idx="10"/>
          </p:nvPr>
        </p:nvSpPr>
        <p:spPr/>
        <p:txBody>
          <a:bodyPr/>
          <a:lstStyle/>
          <a:p>
            <a:r>
              <a:rPr lang="en-US" dirty="0" err="1"/>
              <a:t>www.ntu.ac.uk</a:t>
            </a:r>
            <a:endParaRPr lang="en-US" dirty="0"/>
          </a:p>
        </p:txBody>
      </p:sp>
      <p:sp>
        <p:nvSpPr>
          <p:cNvPr id="7" name="Content Placeholder 2">
            <a:extLst>
              <a:ext uri="{FF2B5EF4-FFF2-40B4-BE49-F238E27FC236}">
                <a16:creationId xmlns:a16="http://schemas.microsoft.com/office/drawing/2014/main" id="{0E36563D-6750-3C4B-A4DD-9FCE57A2A3A3}"/>
              </a:ext>
            </a:extLst>
          </p:cNvPr>
          <p:cNvSpPr>
            <a:spLocks noGrp="1"/>
          </p:cNvSpPr>
          <p:nvPr>
            <p:ph idx="1"/>
          </p:nvPr>
        </p:nvSpPr>
        <p:spPr>
          <a:xfrm>
            <a:off x="5613720" y="2513482"/>
            <a:ext cx="4692601" cy="2833019"/>
          </a:xfrm>
        </p:spPr>
        <p:txBody>
          <a:bodyPr>
            <a:normAutofit/>
          </a:bodyPr>
          <a:lstStyle/>
          <a:p>
            <a:pPr marL="0" indent="0" algn="ctr">
              <a:buNone/>
            </a:pPr>
            <a:r>
              <a:rPr lang="en-GB" dirty="0"/>
              <a:t>Universities lead by example by committing to ambitious carbon reduction targets and detailed reporting on emissions. </a:t>
            </a:r>
          </a:p>
        </p:txBody>
      </p:sp>
      <p:pic>
        <p:nvPicPr>
          <p:cNvPr id="8" name="Picture 2" descr="Icon, Graph, Statistics, Gears, Arrow, Decline">
            <a:extLst>
              <a:ext uri="{FF2B5EF4-FFF2-40B4-BE49-F238E27FC236}">
                <a16:creationId xmlns:a16="http://schemas.microsoft.com/office/drawing/2014/main" id="{E3BC74D6-500B-664B-AD51-E53CCA8F5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534" y="1947720"/>
            <a:ext cx="3501008"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46596"/>
      </p:ext>
    </p:extLst>
  </p:cSld>
  <p:clrMapOvr>
    <a:masterClrMapping/>
  </p:clrMapOvr>
</p:sld>
</file>

<file path=ppt/theme/theme1.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1105</Words>
  <Application>Microsoft Office PowerPoint</Application>
  <PresentationFormat>Widescreen</PresentationFormat>
  <Paragraphs>106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Positive future</vt:lpstr>
      <vt:lpstr>People act</vt:lpstr>
      <vt:lpstr>Carbon Literacy</vt:lpstr>
      <vt:lpstr>Innovation</vt:lpstr>
      <vt:lpstr>Dietary overhaul</vt:lpstr>
      <vt:lpstr>Telepresence</vt:lpstr>
      <vt:lpstr>Efficiencies</vt:lpstr>
      <vt:lpstr>Political cooperation</vt:lpstr>
      <vt:lpstr>Universities lead by example</vt:lpstr>
      <vt:lpstr>Women become more educated</vt:lpstr>
      <vt:lpstr>Afforestation</vt:lpstr>
      <vt:lpstr>Micro-generation of renewables</vt:lpstr>
      <vt:lpstr>Recycling reduces methane from landfills</vt:lpstr>
      <vt:lpstr>High-speed rail viable alternative to flying</vt:lpstr>
      <vt:lpstr>Water efficiencies</vt:lpstr>
      <vt:lpstr>Fashion overhaul</vt:lpstr>
      <vt:lpstr>Agricultural land use improves</vt:lpstr>
      <vt:lpstr>Carbon capture</vt:lpstr>
      <vt:lpstr>Behaviours embedded</vt:lpstr>
      <vt:lpstr>Shifting of investments</vt:lpstr>
      <vt:lpstr>Conservation of carbon sinks</vt:lpstr>
      <vt:lpstr>Electric cars are ubiquitous</vt:lpstr>
      <vt:lpstr>Smart grids, building management</vt:lpstr>
      <vt:lpstr>Standards of living improve</vt:lpstr>
      <vt:lpstr>Accountability</vt:lpstr>
      <vt:lpstr>Nitrogen fixing for wheat crops</vt:lpstr>
      <vt:lpstr>European renewables super-grid</vt:lpstr>
      <vt:lpstr>Population increase stabilises</vt:lpstr>
      <vt:lpstr>Carbon dioxide concentrations reduce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future</dc:title>
  <dc:creator>Jack Rhodes-Worden</dc:creator>
  <cp:lastModifiedBy>Molthan-hill, Petra 02</cp:lastModifiedBy>
  <cp:revision>7</cp:revision>
  <dcterms:created xsi:type="dcterms:W3CDTF">2021-04-23T11:57:33Z</dcterms:created>
  <dcterms:modified xsi:type="dcterms:W3CDTF">2024-06-13T19:55:21Z</dcterms:modified>
</cp:coreProperties>
</file>